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88" r:id="rId3"/>
    <p:sldId id="274" r:id="rId4"/>
    <p:sldId id="286" r:id="rId5"/>
    <p:sldId id="285" r:id="rId6"/>
    <p:sldId id="276" r:id="rId7"/>
    <p:sldId id="287" r:id="rId8"/>
    <p:sldId id="289" r:id="rId9"/>
    <p:sldId id="291" r:id="rId10"/>
    <p:sldId id="306" r:id="rId11"/>
    <p:sldId id="304" r:id="rId12"/>
    <p:sldId id="305" r:id="rId13"/>
    <p:sldId id="307" r:id="rId14"/>
    <p:sldId id="280" r:id="rId15"/>
    <p:sldId id="290" r:id="rId16"/>
    <p:sldId id="267" r:id="rId17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3722"/>
    <a:srgbClr val="344529"/>
    <a:srgbClr val="2B39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A7418C-1A37-4630-8C30-B2836F55C532}" type="datetime1">
              <a:rPr lang="zh-TW" altLang="en-US" smtClean="0"/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>
</file>

<file path=ppt/media/image1.jpeg>
</file>

<file path=ppt/media/image10.png>
</file>

<file path=ppt/media/image11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B916EA9-9B8C-4B06-BBDB-07A75F4AF607}" type="datetime1">
              <a:rPr lang="zh-TW" altLang="en-US" smtClean="0"/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/>
              <a:t>按一下以編輯母片文字樣式</a:t>
            </a:r>
            <a:endParaRPr lang="en-US"/>
          </a:p>
          <a:p>
            <a:pPr lvl="1" rtl="0"/>
            <a:r>
              <a:rPr lang="en-US"/>
              <a:t>第二層</a:t>
            </a:r>
            <a:endParaRPr lang="en-US"/>
          </a:p>
          <a:p>
            <a:pPr lvl="2" rtl="0"/>
            <a:r>
              <a:rPr lang="en-US"/>
              <a:t>第三層</a:t>
            </a:r>
            <a:endParaRPr lang="en-US"/>
          </a:p>
          <a:p>
            <a:pPr lvl="3" rtl="0"/>
            <a:r>
              <a:rPr lang="en-US"/>
              <a:t>第四層</a:t>
            </a:r>
            <a:endParaRPr lang="en-US"/>
          </a:p>
          <a:p>
            <a:pPr lvl="4" rtl="0"/>
            <a:r>
              <a:rPr lang="en-US"/>
              <a:t>第五層</a:t>
            </a:r>
            <a:endParaRPr lang="en-US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矩形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矩形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矩形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群組 6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​​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20" name="日期版面配置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D9EAB54-90A7-4427-8D5D-1517AC1256FE}" type="datetime1">
              <a:rPr lang="zh-TW" altLang="en-US" smtClean="0"/>
            </a:fld>
            <a:endParaRPr lang="en-US" dirty="0"/>
          </a:p>
        </p:txBody>
      </p:sp>
      <p:sp>
        <p:nvSpPr>
          <p:cNvPr id="21" name="頁尾預留位置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22" name="投影片編號預留位置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E064CC-B997-463F-949D-526814740EEF}" type="datetime1">
              <a:rPr lang="zh-TW" alt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128EAF-448F-42C4-BB03-9B0CC8E0C77B}" type="datetime1">
              <a:rPr lang="zh-TW" alt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 sz="2400"/>
            </a:lvl1pPr>
          </a:lstStyle>
          <a:p>
            <a:pPr lvl="0" rtl="0"/>
            <a:r>
              <a:rPr lang="zh-TW" altLang="en-US" dirty="0"/>
              <a:t>按一下以編輯母片文字樣式</a:t>
            </a:r>
            <a:endParaRPr lang="zh-TW" altLang="en-US" dirty="0"/>
          </a:p>
          <a:p>
            <a:pPr lvl="1" rtl="0"/>
            <a:r>
              <a:rPr lang="zh-TW" altLang="en-US" dirty="0"/>
              <a:t>第二層</a:t>
            </a:r>
            <a:endParaRPr lang="zh-TW" altLang="en-US" dirty="0"/>
          </a:p>
          <a:p>
            <a:pPr lvl="2" rtl="0"/>
            <a:r>
              <a:rPr lang="zh-TW" altLang="en-US" dirty="0"/>
              <a:t>第三層</a:t>
            </a:r>
            <a:endParaRPr lang="zh-TW" altLang="en-US" dirty="0"/>
          </a:p>
          <a:p>
            <a:pPr lvl="3" rtl="0"/>
            <a:r>
              <a:rPr lang="zh-TW" altLang="en-US" dirty="0"/>
              <a:t>第四層</a:t>
            </a:r>
            <a:endParaRPr lang="zh-TW" altLang="en-US" dirty="0"/>
          </a:p>
          <a:p>
            <a:pPr lvl="4" rtl="0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847876-3A2B-49FA-B396-40048599C954}" type="datetime1">
              <a:rPr lang="zh-TW" altLang="en-US" smtClean="0"/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矩形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矩形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矩形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grpSp>
        <p:nvGrpSpPr>
          <p:cNvPr id="16" name="群組 15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​​(S)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345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fld id="{294347CA-4B58-4AEE-8DA6-4E2B096FC96F}" type="datetime1">
              <a:rPr lang="zh-TW" altLang="en-US" smtClean="0"/>
            </a:fld>
            <a:endParaRPr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CCF91B-17D2-4072-B2E9-D16F58DFD8EB}" type="datetime1">
              <a:rPr lang="zh-TW" altLang="en-US" smtClean="0"/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51C41F-D9A3-457D-A3FA-0A5DBEF4266B}" type="datetime1">
              <a:rPr lang="zh-TW" altLang="en-US" smtClean="0"/>
            </a:fld>
            <a:endParaRPr lang="en-US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3183BB-2861-4A80-80A6-2C9B82653C78}" type="datetime1">
              <a:rPr lang="zh-TW" altLang="en-US" smtClean="0"/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6085DB-A18D-4659-BA29-412FA9C45839}" type="datetime1">
              <a:rPr lang="zh-TW" altLang="en-US" smtClean="0"/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矩形 12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  <a:p>
            <a:pPr lvl="1" rtl="0"/>
            <a:r>
              <a:rPr lang="zh-TW" altLang="en-US"/>
              <a:t>第二層</a:t>
            </a:r>
            <a:endParaRPr lang="zh-TW" altLang="en-US"/>
          </a:p>
          <a:p>
            <a:pPr lvl="2" rtl="0"/>
            <a:r>
              <a:rPr lang="zh-TW" altLang="en-US"/>
              <a:t>第三層</a:t>
            </a:r>
            <a:endParaRPr lang="zh-TW" altLang="en-US"/>
          </a:p>
          <a:p>
            <a:pPr lvl="3" rtl="0"/>
            <a:r>
              <a:rPr lang="zh-TW" altLang="en-US"/>
              <a:t>第四層</a:t>
            </a:r>
            <a:endParaRPr lang="zh-TW" altLang="en-US"/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453BEA6C-00E9-40EA-A338-3A3492325C3F}" type="datetime1">
              <a:rPr lang="zh-TW" altLang="en-US" smtClean="0"/>
            </a:fld>
            <a:endParaRPr lang="en-US" dirty="0"/>
          </a:p>
        </p:txBody>
      </p:sp>
      <p:sp>
        <p:nvSpPr>
          <p:cNvPr id="9" name="頁尾版面配置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圖片版面配置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0827CC67-2DD7-42FE-B417-D6036783A853}" type="datetime1">
              <a:rPr lang="zh-TW" altLang="en-US" smtClean="0"/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algn="l"/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</a:fld>
            <a:endParaRPr lang="en-US" dirty="0"/>
          </a:p>
        </p:txBody>
      </p:sp>
      <p:sp>
        <p:nvSpPr>
          <p:cNvPr id="12" name="矩形 11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矩形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dirty="0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/>
              <a:t>按一下以編輯母片文字樣式</a:t>
            </a:r>
            <a:endParaRPr lang="en-US"/>
          </a:p>
          <a:p>
            <a:pPr lvl="1" rtl="0"/>
            <a:r>
              <a:rPr lang="en-US"/>
              <a:t>第二層</a:t>
            </a:r>
            <a:endParaRPr lang="en-US"/>
          </a:p>
          <a:p>
            <a:pPr lvl="2" rtl="0"/>
            <a:r>
              <a:rPr lang="en-US"/>
              <a:t>第三層</a:t>
            </a:r>
            <a:endParaRPr lang="en-US"/>
          </a:p>
          <a:p>
            <a:pPr lvl="3" rtl="0"/>
            <a:r>
              <a:rPr lang="en-US"/>
              <a:t>第四層</a:t>
            </a:r>
            <a:endParaRPr lang="en-US"/>
          </a:p>
          <a:p>
            <a:pPr lvl="4" rtl="0"/>
            <a:r>
              <a:rPr 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6C11105-4E24-4682-A6F5-E2BADE4D0872}" type="datetime1">
              <a:rPr lang="zh-TW" altLang="en-US" smtClean="0"/>
            </a:fld>
            <a:endParaRPr 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5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3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2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27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9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tags" Target="../tags/tag3.xml"/><Relationship Id="rId2" Type="http://schemas.microsoft.com/office/2007/relationships/media" Target="file:///C:\Users\zjb56\Desktop\Experiment%203-%20Leaving%20a%20Room%20Through%20a%20Door.mp4" TargetMode="External"/><Relationship Id="rId1" Type="http://schemas.openxmlformats.org/officeDocument/2006/relationships/video" Target="file:///C:\Users\zjb56\Desktop\Experiment%203-%20Leaving%20a%20Room%20Through%20a%20Door.mp4" TargetMode="Externa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tags" Target="../tags/tag4.xml"/><Relationship Id="rId2" Type="http://schemas.microsoft.com/office/2007/relationships/media" Target="file:///C:\Users\zjb56\Desktop\Experiment%204-%20Navigation%20in%20the%20Presence%20of%20Strong%20Sunlight.mp4" TargetMode="External"/><Relationship Id="rId1" Type="http://schemas.openxmlformats.org/officeDocument/2006/relationships/video" Target="file:///C:\Users\zjb56\Desktop\Experiment%204-%20Navigation%20in%20the%20Presence%20of%20Strong%20Sunlight.mp4" TargetMode="Externa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tags" Target="../tags/tag5.xml"/><Relationship Id="rId2" Type="http://schemas.microsoft.com/office/2007/relationships/media" Target="file:///C:\Users\zjb56\Desktop\Experiment%205-%20Dynamic%20Obstacles.mp4" TargetMode="External"/><Relationship Id="rId1" Type="http://schemas.openxmlformats.org/officeDocument/2006/relationships/video" Target="file:///C:\Users\zjb56\Desktop\Experiment%205-%20Dynamic%20Obstacles.mp4" TargetMode="Externa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tags" Target="../tags/tag6.xml"/><Relationship Id="rId2" Type="http://schemas.microsoft.com/office/2007/relationships/media" Target="file:///C:\Users\zjb56\Desktop\Failure%20Modes%20for%20End-To-End%20and%20Mapping%20Based%20Methods.mp4" TargetMode="External"/><Relationship Id="rId1" Type="http://schemas.openxmlformats.org/officeDocument/2006/relationships/video" Target="file:///C:\Users\zjb56\Desktop\Failure%20Modes%20for%20End-To-End%20and%20Mapping%20Based%20Methods.mp4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7.png"/><Relationship Id="rId7" Type="http://schemas.openxmlformats.org/officeDocument/2006/relationships/tags" Target="../tags/tag2.xml"/><Relationship Id="rId6" Type="http://schemas.microsoft.com/office/2007/relationships/media" Target="file:///C:\Users\zjb56\Desktop\Group%203%20Paper%20Presentation\Experiment%202-%20Navigating%20a%20Cluttered%20Hallway.mp4" TargetMode="External"/><Relationship Id="rId5" Type="http://schemas.openxmlformats.org/officeDocument/2006/relationships/video" Target="file:///C:\Users\zjb56\Desktop\Group%203%20Paper%20Presentation\Experiment%202-%20Navigating%20a%20Cluttered%20Hallway.mp4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1.xml"/><Relationship Id="rId2" Type="http://schemas.microsoft.com/office/2007/relationships/media" Target="file:///C:\Users\zjb56\Desktop\Experiment%201-%20Navigating%20a%20Cluttered%20Hallway%20and%20Room.mp4" TargetMode="External"/><Relationship Id="rId1" Type="http://schemas.openxmlformats.org/officeDocument/2006/relationships/video" Target="file:///C:\Users\zjb56\Desktop\Experiment%201-%20Navigating%20a%20Cluttered%20Hallway%20and%20Room.mp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altLang="zh-TW" sz="4000">
                <a:sym typeface="+mn-ea"/>
              </a:rPr>
              <a:t>5 Simulation Experiments</a:t>
            </a:r>
            <a:endParaRPr lang="zh-CN" altLang="en-US" sz="40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629410" y="4346575"/>
            <a:ext cx="8936990" cy="792480"/>
          </a:xfrm>
        </p:spPr>
        <p:txBody>
          <a:bodyPr/>
          <a:p>
            <a:r>
              <a:rPr lang="zh-CN" altLang="en-US" sz="2800"/>
              <a:t>張軍斌</a:t>
            </a:r>
            <a:endParaRPr lang="zh-CN" altLang="en-US" sz="2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3849370"/>
          </a:xfrm>
        </p:spPr>
        <p:txBody>
          <a:bodyPr/>
          <a:lstStyle/>
          <a:p>
            <a:r>
              <a:rPr lang="en-US" altLang="zh-TW" sz="2000" dirty="0"/>
              <a:t>LB-WayPtNav also </a:t>
            </a:r>
            <a:r>
              <a:rPr lang="en-US" altLang="zh-TW" sz="2000" dirty="0">
                <a:solidFill>
                  <a:srgbClr val="FF0000"/>
                </a:solidFill>
                <a:effectLst/>
              </a:rPr>
              <a:t>successfully leverages navigation cues</a:t>
            </a:r>
            <a:r>
              <a:rPr lang="en-US" altLang="zh-TW" sz="2000" dirty="0"/>
              <a:t> (in experiment 3 when it exits the room through a doorway), even when such a behavior was </a:t>
            </a:r>
            <a:r>
              <a:rPr lang="en-US" altLang="zh-TW" sz="2000" dirty="0">
                <a:solidFill>
                  <a:srgbClr val="FF0000"/>
                </a:solidFill>
              </a:rPr>
              <a:t>never hard-coded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  <p:pic>
        <p:nvPicPr>
          <p:cNvPr id="6" name="Experiment 3- Leaving a Room Through a Door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919730" y="2496820"/>
            <a:ext cx="6250305" cy="39820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3849370"/>
          </a:xfrm>
        </p:spPr>
        <p:txBody>
          <a:bodyPr/>
          <a:lstStyle/>
          <a:p>
            <a:r>
              <a:rPr lang="en-US" altLang="zh-TW" sz="2000" dirty="0">
                <a:solidFill>
                  <a:srgbClr val="FF0000"/>
                </a:solidFill>
              </a:rPr>
              <a:t>Data augmentation</a:t>
            </a:r>
            <a:endParaRPr lang="en-US" altLang="zh-TW" sz="2000" dirty="0">
              <a:solidFill>
                <a:srgbClr val="FF0000"/>
              </a:solidFill>
            </a:endParaRPr>
          </a:p>
          <a:p>
            <a:r>
              <a:rPr lang="en-US" altLang="zh-TW" sz="2000" dirty="0"/>
              <a:t>LB-WayPtNav is able to perform well even under </a:t>
            </a:r>
            <a:r>
              <a:rPr lang="en-US" altLang="zh-TW" sz="2000" dirty="0">
                <a:solidFill>
                  <a:srgbClr val="FF0000"/>
                </a:solidFill>
              </a:rPr>
              <a:t>extreme lighting</a:t>
            </a:r>
            <a:r>
              <a:rPr lang="en-US" altLang="zh-TW" sz="2000" dirty="0"/>
              <a:t> conditions as in Experiment 4.</a:t>
            </a:r>
            <a:endParaRPr lang="en-US" altLang="zh-TW" sz="2000" dirty="0"/>
          </a:p>
        </p:txBody>
      </p:sp>
      <p:pic>
        <p:nvPicPr>
          <p:cNvPr id="6" name="Experiment 4- Navigation in the Presence of Strong Sunlight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308985" y="2640330"/>
            <a:ext cx="5910580" cy="37928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342880" cy="3849370"/>
          </a:xfrm>
        </p:spPr>
        <p:txBody>
          <a:bodyPr/>
          <a:lstStyle/>
          <a:p>
            <a:r>
              <a:rPr lang="en-US" altLang="zh-TW" sz="2000" dirty="0"/>
              <a:t>LB-WayPtNav can </a:t>
            </a:r>
            <a:r>
              <a:rPr lang="en-US" altLang="zh-TW" sz="2000" dirty="0">
                <a:solidFill>
                  <a:srgbClr val="FF0000"/>
                </a:solidFill>
              </a:rPr>
              <a:t>adapt to changes</a:t>
            </a:r>
            <a:r>
              <a:rPr lang="en-US" altLang="zh-TW" sz="2000" dirty="0"/>
              <a:t> in the environment.</a:t>
            </a:r>
            <a:endParaRPr lang="en-US" altLang="zh-TW" sz="2000" dirty="0"/>
          </a:p>
          <a:p>
            <a:r>
              <a:rPr lang="en-US" altLang="zh-TW" sz="2000" dirty="0"/>
              <a:t>The robot’s goal is to go straight 6m. It must go around the brown chair.</a:t>
            </a:r>
            <a:endParaRPr lang="en-US" altLang="zh-TW" sz="2000" dirty="0"/>
          </a:p>
          <a:p>
            <a:r>
              <a:rPr lang="en-US" altLang="zh-TW" sz="2000" dirty="0"/>
              <a:t>The robot </a:t>
            </a:r>
            <a:r>
              <a:rPr lang="en-US" altLang="zh-TW" sz="2000" dirty="0">
                <a:solidFill>
                  <a:srgbClr val="FF0000"/>
                </a:solidFill>
              </a:rPr>
              <a:t>successfully reacts</a:t>
            </a:r>
            <a:r>
              <a:rPr lang="en-US" altLang="zh-TW" sz="2000" dirty="0"/>
              <a:t> to the moving obstacle and reaches the target </a:t>
            </a:r>
            <a:r>
              <a:rPr lang="en-US" altLang="zh-TW" sz="2000" dirty="0">
                <a:solidFill>
                  <a:srgbClr val="FF0000"/>
                </a:solidFill>
              </a:rPr>
              <a:t>without colliding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endParaRPr lang="en-US" altLang="zh-TW" sz="2000" dirty="0"/>
          </a:p>
        </p:txBody>
      </p:sp>
      <p:pic>
        <p:nvPicPr>
          <p:cNvPr id="6" name="Experiment 5- Dynamic Obstacles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421380" y="2967355"/>
            <a:ext cx="5204460" cy="35204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400" b="1" dirty="0"/>
              <a:t>Failure Modes of End-to-End and Mapping-Based Methods</a:t>
            </a:r>
            <a:endParaRPr lang="en-US" altLang="zh-TW" sz="2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5550535" cy="3849370"/>
          </a:xfrm>
        </p:spPr>
        <p:txBody>
          <a:bodyPr/>
          <a:lstStyle/>
          <a:p>
            <a:endParaRPr lang="en-US" altLang="zh-TW" sz="2000" dirty="0"/>
          </a:p>
        </p:txBody>
      </p:sp>
      <p:pic>
        <p:nvPicPr>
          <p:cNvPr id="7" name="Failure Modes for End-To-End and Mapping Based Methods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140585" y="1475740"/>
            <a:ext cx="7737475" cy="4962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altLang="zh-TW" sz="4000">
                <a:sym typeface="+mn-ea"/>
              </a:rPr>
              <a:t>7 Discussion</a:t>
            </a:r>
            <a:br>
              <a:rPr lang="en-US" altLang="zh-TW" sz="4000" dirty="0"/>
            </a:br>
            <a:endParaRPr lang="zh-CN" altLang="en-US" sz="40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629410" y="4346575"/>
            <a:ext cx="8936990" cy="792480"/>
          </a:xfrm>
        </p:spPr>
        <p:txBody>
          <a:bodyPr/>
          <a:p>
            <a:r>
              <a:rPr lang="en-US" altLang="zh-CN" sz="2800"/>
              <a:t>AAA</a:t>
            </a:r>
            <a:endParaRPr lang="en-US" altLang="zh-CN"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dirty="0"/>
              <a:t>7 Discussion</a:t>
            </a:r>
            <a:endParaRPr lang="en-US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3849624"/>
          </a:xfrm>
        </p:spPr>
        <p:txBody>
          <a:bodyPr/>
          <a:lstStyle/>
          <a:p>
            <a:r>
              <a:rPr lang="en-US" altLang="zh-TW" dirty="0"/>
              <a:t>P</a:t>
            </a:r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847876-3A2B-49FA-B396-40048599C954}" type="datetime1">
              <a:rPr lang="zh-TW" altLang="en-US" smtClean="0"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the End-to-End learning approach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566545"/>
            <a:ext cx="10058400" cy="4834255"/>
          </a:xfrm>
        </p:spPr>
        <p:txBody>
          <a:bodyPr>
            <a:normAutofit lnSpcReduction="20000"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sz="2000" dirty="0"/>
          </a:p>
          <a:p>
            <a:r>
              <a:rPr lang="en-US" altLang="zh-TW" sz="2000" dirty="0"/>
              <a:t>To the goal location more often (</a:t>
            </a:r>
            <a:r>
              <a:rPr lang="en-US" altLang="zh-TW" sz="2000" b="1" dirty="0">
                <a:solidFill>
                  <a:srgbClr val="FF0000"/>
                </a:solidFill>
              </a:rPr>
              <a:t>22% </a:t>
            </a:r>
            <a:r>
              <a:rPr lang="en-US" altLang="zh-TW" sz="2000" b="1" dirty="0">
                <a:solidFill>
                  <a:schemeClr val="tx1"/>
                </a:solidFill>
              </a:rPr>
              <a:t>higher success rate</a:t>
            </a:r>
            <a:r>
              <a:rPr lang="en-US" altLang="zh-TW" sz="2000" dirty="0"/>
              <a:t>)</a:t>
            </a:r>
            <a:endParaRPr lang="en-US" altLang="zh-TW" sz="2000" dirty="0"/>
          </a:p>
          <a:p>
            <a:r>
              <a:rPr lang="en-US" altLang="zh-TW" sz="2000" dirty="0"/>
              <a:t>Much faster (</a:t>
            </a:r>
            <a:r>
              <a:rPr lang="en-US" altLang="zh-TW" sz="2000" b="1" dirty="0">
                <a:solidFill>
                  <a:srgbClr val="FF0000"/>
                </a:solidFill>
              </a:rPr>
              <a:t>40%</a:t>
            </a:r>
            <a:r>
              <a:rPr lang="en-US" altLang="zh-TW" sz="2000" b="1" dirty="0"/>
              <a:t> less time to reach the goal</a:t>
            </a:r>
            <a:r>
              <a:rPr lang="en-US" altLang="zh-TW" sz="2000" dirty="0"/>
              <a:t>)</a:t>
            </a:r>
            <a:endParaRPr lang="en-US" altLang="zh-TW" sz="2000" dirty="0"/>
          </a:p>
          <a:p>
            <a:r>
              <a:rPr lang="en-US" altLang="zh-TW" sz="2000" dirty="0"/>
              <a:t>Less power consumption (</a:t>
            </a:r>
            <a:r>
              <a:rPr lang="en-US" altLang="zh-TW" sz="2000" b="1" dirty="0">
                <a:solidFill>
                  <a:srgbClr val="FF0000"/>
                </a:solidFill>
              </a:rPr>
              <a:t>50% </a:t>
            </a:r>
            <a:r>
              <a:rPr lang="en-US" altLang="zh-TW" sz="2000" b="1" dirty="0"/>
              <a:t>less acceleration</a:t>
            </a:r>
            <a:r>
              <a:rPr lang="en-US" altLang="zh-TW" sz="2000" dirty="0"/>
              <a:t>).</a:t>
            </a:r>
            <a:endParaRPr lang="en-US" altLang="zh-TW" sz="2000" dirty="0"/>
          </a:p>
        </p:txBody>
      </p:sp>
      <p:pic>
        <p:nvPicPr>
          <p:cNvPr id="5" name="图片 4" descr="results_simulation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2030095"/>
            <a:ext cx="10058400" cy="17405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96285" y="1562100"/>
            <a:ext cx="5781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1. Quantitative Comparisons in Simulation</a:t>
            </a:r>
            <a:endParaRPr lang="zh-CN" altLang="en-US" b="1"/>
          </a:p>
        </p:txBody>
      </p:sp>
      <p:sp>
        <p:nvSpPr>
          <p:cNvPr id="8" name="圆角矩形 7"/>
          <p:cNvSpPr/>
          <p:nvPr/>
        </p:nvSpPr>
        <p:spPr>
          <a:xfrm>
            <a:off x="5490845" y="2651760"/>
            <a:ext cx="817245" cy="446405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6602095" y="2651760"/>
            <a:ext cx="1286510" cy="446405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8316595" y="2651760"/>
            <a:ext cx="1201420" cy="446405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the End-to-End learning approach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5008880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is able to successfully navigate through narrow hallways, and </a:t>
            </a:r>
            <a:r>
              <a:rPr lang="en-US" altLang="zh-TW" sz="2000" dirty="0">
                <a:solidFill>
                  <a:srgbClr val="FF0000"/>
                </a:solidFill>
              </a:rPr>
              <a:t>make tight turns</a:t>
            </a:r>
            <a:r>
              <a:rPr lang="en-US" altLang="zh-TW" sz="2000" dirty="0"/>
              <a:t> around obstacles and corners, while E2E method </a:t>
            </a:r>
            <a:r>
              <a:rPr lang="en-US" altLang="zh-TW" sz="2000" dirty="0">
                <a:solidFill>
                  <a:srgbClr val="FF0000"/>
                </a:solidFill>
              </a:rPr>
              <a:t>struggles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t="1560" r="52819"/>
          <a:stretch>
            <a:fillRect/>
          </a:stretch>
        </p:blipFill>
        <p:spPr>
          <a:xfrm>
            <a:off x="3457575" y="2426335"/>
            <a:ext cx="5457190" cy="34448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97020" y="6006465"/>
            <a:ext cx="41783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Figure 2. </a:t>
            </a:r>
            <a:r>
              <a:rPr lang="zh-CN" altLang="en-US"/>
              <a:t>Trajectory Visualization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the End-to-End learning approach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5189855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Both approaches are able to reach the target position for task 3, LB-WayPtNav takes only </a:t>
            </a:r>
            <a:r>
              <a:rPr lang="en-US" altLang="zh-TW" sz="2000" b="1" dirty="0">
                <a:solidFill>
                  <a:srgbClr val="FF0000"/>
                </a:solidFill>
              </a:rPr>
              <a:t>10s</a:t>
            </a:r>
            <a:r>
              <a:rPr lang="en-US" altLang="zh-TW" sz="2000" dirty="0"/>
              <a:t> to reach the target whereas the E2E learning approach takes about </a:t>
            </a:r>
            <a:r>
              <a:rPr lang="en-US" altLang="zh-TW" sz="2000" b="1" dirty="0">
                <a:solidFill>
                  <a:srgbClr val="FF0000"/>
                </a:solidFill>
              </a:rPr>
              <a:t>17s</a:t>
            </a:r>
            <a:r>
              <a:rPr lang="en-US" altLang="zh-TW" sz="2000" dirty="0"/>
              <a:t>.</a:t>
            </a:r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47684" t="1560"/>
          <a:stretch>
            <a:fillRect/>
          </a:stretch>
        </p:blipFill>
        <p:spPr>
          <a:xfrm>
            <a:off x="3297555" y="2697480"/>
            <a:ext cx="5596255" cy="31864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06850" y="6025515"/>
            <a:ext cx="41783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Figure 2. </a:t>
            </a:r>
            <a:r>
              <a:rPr lang="zh-CN" altLang="en-US"/>
              <a:t>Trajectory Visualization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75665" y="378460"/>
            <a:ext cx="1094867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Comparison with Geometric Mapping and Planning Approach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4998720"/>
          </a:xfrm>
        </p:spPr>
        <p:txBody>
          <a:bodyPr>
            <a:normAutofit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sz="2000" dirty="0"/>
              <a:t>When used with ideal depth image observations, achieves </a:t>
            </a:r>
            <a:r>
              <a:rPr lang="en-US" altLang="zh-TW" sz="2000" dirty="0">
                <a:solidFill>
                  <a:srgbClr val="FF0000"/>
                </a:solidFill>
              </a:rPr>
              <a:t>near expert performance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sz="2000" dirty="0"/>
              <a:t>Even though the performance of memory-less planner is </a:t>
            </a:r>
            <a:r>
              <a:rPr lang="en-US" altLang="zh-TW" sz="2000" dirty="0">
                <a:solidFill>
                  <a:srgbClr val="FF0000"/>
                </a:solidFill>
              </a:rPr>
              <a:t>comparable</a:t>
            </a:r>
            <a:r>
              <a:rPr lang="en-US" altLang="zh-TW" sz="2000" dirty="0"/>
              <a:t> to LB-WayPtNav. However, since real-world depth sensors are neither perfect nor have an unlimited range.</a:t>
            </a:r>
            <a:endParaRPr lang="en-US" altLang="zh-TW" sz="2000" dirty="0"/>
          </a:p>
        </p:txBody>
      </p:sp>
      <p:pic>
        <p:nvPicPr>
          <p:cNvPr id="5" name="图片 4" descr="results_simulation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2001520"/>
            <a:ext cx="10058400" cy="17405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96285" y="1533525"/>
            <a:ext cx="5781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b="1"/>
              <a:t>Table 1. Quantitative Comparisons in Simulation</a:t>
            </a:r>
            <a:endParaRPr lang="zh-CN" altLang="en-US" b="1"/>
          </a:p>
        </p:txBody>
      </p:sp>
      <p:sp>
        <p:nvSpPr>
          <p:cNvPr id="8" name="圆角矩形 7"/>
          <p:cNvSpPr/>
          <p:nvPr/>
        </p:nvSpPr>
        <p:spPr>
          <a:xfrm>
            <a:off x="5481320" y="3362325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5490845" y="3036570"/>
            <a:ext cx="817245" cy="265430"/>
          </a:xfrm>
          <a:prstGeom prst="roundRect">
            <a:avLst/>
          </a:prstGeom>
          <a:noFill/>
          <a:ln w="38100">
            <a:solidFill>
              <a:srgbClr val="F03F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>
            <a:normAutofit/>
          </a:bodyPr>
          <a:lstStyle/>
          <a:p>
            <a:r>
              <a:rPr altLang="zh-TW" sz="2800" b="1">
                <a:sym typeface="+mn-ea"/>
              </a:rPr>
              <a:t>Visualization of Learned Navigation Affordances</a:t>
            </a:r>
            <a:endParaRPr lang="en-US" altLang="zh-TW" sz="2800" b="1" dirty="0"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8400" cy="5133340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is able to </a:t>
            </a:r>
            <a:r>
              <a:rPr lang="en-US" altLang="zh-TW" sz="2000" dirty="0">
                <a:solidFill>
                  <a:srgbClr val="FF0000"/>
                </a:solidFill>
              </a:rPr>
              <a:t>learn the appropriate navigation cues</a:t>
            </a:r>
            <a:r>
              <a:rPr lang="en-US" altLang="zh-TW" sz="2000" dirty="0"/>
              <a:t>, such as entering the room through the doorway for a goal inside the room, continuing down the hallway for a farther goal. Such cues enable the robot to navigate efficiently in novel environments.</a:t>
            </a:r>
            <a:endParaRPr lang="en-US" altLang="zh-TW" sz="2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694" t="4255"/>
          <a:stretch>
            <a:fillRect/>
          </a:stretch>
        </p:blipFill>
        <p:spPr>
          <a:xfrm>
            <a:off x="647700" y="3234690"/>
            <a:ext cx="10896600" cy="21577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72310" y="5541645"/>
            <a:ext cx="82473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b="1"/>
              <a:t>Figure 3</a:t>
            </a:r>
            <a:r>
              <a:rPr lang="en-US" altLang="zh-CN" b="1"/>
              <a:t>.</a:t>
            </a:r>
            <a:r>
              <a:rPr lang="zh-CN" altLang="en-US" b="1"/>
              <a:t> </a:t>
            </a:r>
            <a:r>
              <a:rPr lang="en-US" altLang="zh-CN"/>
              <a:t>T</a:t>
            </a:r>
            <a:r>
              <a:rPr lang="zh-CN" altLang="en-US"/>
              <a:t>wo related navigation tasks where the robot is initialized in the same state, but is tasked to either go inside a close by room (Case A), or to a far away room that is further down the hallway (Case B).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altLang="zh-TW" sz="4000">
                <a:sym typeface="+mn-ea"/>
              </a:rPr>
              <a:t>6 Hardware Experiments</a:t>
            </a:r>
            <a:br>
              <a:rPr lang="en-US" altLang="zh-TW" sz="4000" dirty="0"/>
            </a:br>
            <a:endParaRPr lang="zh-CN" altLang="en-US" sz="40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629410" y="4346575"/>
            <a:ext cx="8936990" cy="792480"/>
          </a:xfrm>
        </p:spPr>
        <p:txBody>
          <a:bodyPr/>
          <a:p>
            <a:r>
              <a:rPr lang="zh-CN" altLang="en-US" sz="2800"/>
              <a:t>張軍斌</a:t>
            </a:r>
            <a:endParaRPr lang="zh-CN" altLang="en-US"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Hardware Experiments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7271385" cy="3849370"/>
          </a:xfrm>
        </p:spPr>
        <p:txBody>
          <a:bodyPr/>
          <a:lstStyle/>
          <a:p>
            <a:r>
              <a:rPr lang="en-US" altLang="zh-TW" sz="2000" dirty="0">
                <a:solidFill>
                  <a:srgbClr val="FF0000"/>
                </a:solidFill>
              </a:rPr>
              <a:t>TurtleBot 2</a:t>
            </a:r>
            <a:r>
              <a:rPr lang="en-US" altLang="zh-TW" sz="2000" dirty="0"/>
              <a:t> hardware</a:t>
            </a:r>
            <a:endParaRPr lang="en-US" altLang="zh-TW" sz="2000" dirty="0"/>
          </a:p>
          <a:p>
            <a:r>
              <a:rPr lang="en-US" altLang="zh-TW" sz="2000" dirty="0"/>
              <a:t>Use the network trained in simulation and deploy it directly on the TurtleBot </a:t>
            </a:r>
            <a:r>
              <a:rPr lang="en-US" altLang="zh-TW" sz="2000" dirty="0">
                <a:solidFill>
                  <a:srgbClr val="FF0000"/>
                </a:solidFill>
              </a:rPr>
              <a:t>without any additional training or finetuning</a:t>
            </a:r>
            <a:r>
              <a:rPr lang="en-US" altLang="zh-TW" sz="2000" dirty="0"/>
              <a:t>.</a:t>
            </a:r>
            <a:endParaRPr lang="en-US" altLang="zh-TW" sz="2000" dirty="0"/>
          </a:p>
          <a:p>
            <a:r>
              <a:rPr lang="en-US" altLang="zh-TW" sz="2000" dirty="0"/>
              <a:t>Tested the robot in two different buildings, </a:t>
            </a:r>
            <a:r>
              <a:rPr lang="en-US" altLang="zh-TW" sz="2000" dirty="0">
                <a:solidFill>
                  <a:srgbClr val="FF0000"/>
                </a:solidFill>
              </a:rPr>
              <a:t>neither of which is in the training dataset</a:t>
            </a:r>
            <a:r>
              <a:rPr lang="en-US" altLang="zh-TW" sz="2000" dirty="0"/>
              <a:t> (in fact, not even in the S3DIS dataset).</a:t>
            </a:r>
            <a:endParaRPr lang="en-US" altLang="zh-TW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80120" y="1078230"/>
            <a:ext cx="3048635" cy="40652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661275" y="5212715"/>
            <a:ext cx="410781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/>
              <a:t>Figure 11. </a:t>
            </a:r>
            <a:r>
              <a:rPr lang="zh-CN" altLang="en-US"/>
              <a:t>Our Turtlebot 2 hardware platform uses a Yujin Kobuki base, Gigabyte Aero Laptop, and Orbbec Astra camera.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378434"/>
            <a:ext cx="10058400" cy="1371600"/>
          </a:xfrm>
        </p:spPr>
        <p:txBody>
          <a:bodyPr/>
          <a:lstStyle/>
          <a:p>
            <a:r>
              <a:rPr lang="en-US" altLang="zh-TW" sz="2800" b="1" dirty="0"/>
              <a:t>Performance of LB-WayPtNav</a:t>
            </a:r>
            <a:endParaRPr lang="en-US" altLang="zh-TW" sz="2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475740"/>
            <a:ext cx="10057765" cy="3849370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LB-WayPtNav is able to precisely control the robot through narrow hallways with obstacles (as in experiment 1 and 2) while maintaining a </a:t>
            </a:r>
            <a:r>
              <a:rPr lang="en-US" altLang="zh-TW" sz="2000" dirty="0">
                <a:solidFill>
                  <a:srgbClr val="FF0000"/>
                </a:solidFill>
              </a:rPr>
              <a:t>smooth trajectory</a:t>
            </a:r>
            <a:r>
              <a:rPr lang="en-US" altLang="zh-TW" sz="2000" dirty="0"/>
              <a:t> at all times. </a:t>
            </a:r>
            <a:endParaRPr lang="en-US" altLang="zh-TW" sz="2000" dirty="0"/>
          </a:p>
          <a:p>
            <a:r>
              <a:rPr lang="en-US" altLang="zh-TW" sz="2000" dirty="0"/>
              <a:t>Due to </a:t>
            </a:r>
            <a:r>
              <a:rPr lang="en-US" altLang="zh-TW" sz="2000" dirty="0">
                <a:solidFill>
                  <a:srgbClr val="FF0000"/>
                </a:solidFill>
              </a:rPr>
              <a:t>imperfections in depth measurements</a:t>
            </a:r>
            <a:r>
              <a:rPr lang="en-US" altLang="zh-TW" sz="2000" dirty="0"/>
              <a:t> in the real world, which cause the robot to collide in experiment 2.</a:t>
            </a:r>
            <a:endParaRPr lang="en-US" altLang="zh-TW" sz="2000" dirty="0"/>
          </a:p>
        </p:txBody>
      </p:sp>
      <p:pic>
        <p:nvPicPr>
          <p:cNvPr id="4" name="Experiment 1- Navigating a Cluttered Hallway and Room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41425" y="3367405"/>
            <a:ext cx="4883150" cy="3082925"/>
          </a:xfrm>
          <a:prstGeom prst="rect">
            <a:avLst/>
          </a:prstGeom>
        </p:spPr>
      </p:pic>
      <p:pic>
        <p:nvPicPr>
          <p:cNvPr id="7" name="Experiment 2- Navigating a Cluttered Hallway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link="rId6"/>
              </p:ext>
            </p:extLst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403975" y="3367405"/>
            <a:ext cx="4883785" cy="3082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483*2065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4559*2773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4292*2624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736*2410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730*3545*723*7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3013</Words>
  <Application>WPS 演示</Application>
  <PresentationFormat>寬螢幕</PresentationFormat>
  <Paragraphs>91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宋体</vt:lpstr>
      <vt:lpstr>Wingdings</vt:lpstr>
      <vt:lpstr>Microsoft JhengHei UI</vt:lpstr>
      <vt:lpstr>Garamond</vt:lpstr>
      <vt:lpstr>Century Gothic</vt:lpstr>
      <vt:lpstr>微软雅黑</vt:lpstr>
      <vt:lpstr>Arial Unicode MS</vt:lpstr>
      <vt:lpstr>Calibri</vt:lpstr>
      <vt:lpstr>等线</vt:lpstr>
      <vt:lpstr>SavonVTI</vt:lpstr>
      <vt:lpstr>5 Simulation Experiments</vt:lpstr>
      <vt:lpstr>Comparison with the End-to-End learning approach</vt:lpstr>
      <vt:lpstr>Comparison with the End-to-End learning approach</vt:lpstr>
      <vt:lpstr>Comparison with the End-to-End learning approach</vt:lpstr>
      <vt:lpstr>Comparison with Geometric Mapping and Planning Approach</vt:lpstr>
      <vt:lpstr>Visualization of Learned Navigation Affordances</vt:lpstr>
      <vt:lpstr>6 Hardware Experiments </vt:lpstr>
      <vt:lpstr>Hardware Experiments</vt:lpstr>
      <vt:lpstr>Performance of LB-WayPtNav</vt:lpstr>
      <vt:lpstr>Performance of LB-WayPtNav</vt:lpstr>
      <vt:lpstr>Performance of LB-WayPtNav</vt:lpstr>
      <vt:lpstr>Performance of LB-WayPtNav</vt:lpstr>
      <vt:lpstr>Failure Modes of End-to-End and Mapping-Based Methods</vt:lpstr>
      <vt:lpstr>7 Discussion </vt:lpstr>
      <vt:lpstr>7 Discussion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守望者白狼</cp:lastModifiedBy>
  <cp:revision>60</cp:revision>
  <dcterms:created xsi:type="dcterms:W3CDTF">2020-06-01T15:48:00Z</dcterms:created>
  <dcterms:modified xsi:type="dcterms:W3CDTF">2020-06-10T08:02:19Z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